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2" r:id="rId1"/>
    <p:sldMasterId id="2147484165" r:id="rId2"/>
  </p:sldMasterIdLst>
  <p:notesMasterIdLst>
    <p:notesMasterId r:id="rId22"/>
  </p:notesMasterIdLst>
  <p:sldIdLst>
    <p:sldId id="849" r:id="rId3"/>
    <p:sldId id="852" r:id="rId4"/>
    <p:sldId id="490" r:id="rId5"/>
    <p:sldId id="491" r:id="rId6"/>
    <p:sldId id="492" r:id="rId7"/>
    <p:sldId id="493" r:id="rId8"/>
    <p:sldId id="497" r:id="rId9"/>
    <p:sldId id="498" r:id="rId10"/>
    <p:sldId id="494" r:id="rId11"/>
    <p:sldId id="499" r:id="rId12"/>
    <p:sldId id="501" r:id="rId13"/>
    <p:sldId id="510" r:id="rId14"/>
    <p:sldId id="512" r:id="rId15"/>
    <p:sldId id="513" r:id="rId16"/>
    <p:sldId id="514" r:id="rId17"/>
    <p:sldId id="515" r:id="rId18"/>
    <p:sldId id="516" r:id="rId19"/>
    <p:sldId id="517" r:id="rId20"/>
    <p:sldId id="518" r:id="rId21"/>
  </p:sldIdLst>
  <p:sldSz cx="9144000" cy="6858000" type="screen4x3"/>
  <p:notesSz cx="7010400" cy="9296400"/>
  <p:embeddedFontLst>
    <p:embeddedFont>
      <p:font typeface="Berlin Sans FB Demi" panose="020E0802020502020306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sto MT" panose="02040603050505030304" pitchFamily="18" charset="0"/>
      <p:regular r:id="rId28"/>
      <p:bold r:id="rId29"/>
      <p:italic r:id="rId30"/>
      <p:boldItalic r:id="rId31"/>
    </p:embeddedFont>
    <p:embeddedFont>
      <p:font typeface="Coming Soon" panose="020B0604020202020204" charset="0"/>
      <p:regular r:id="rId32"/>
    </p:embeddedFont>
    <p:embeddedFont>
      <p:font typeface="Gill Sans MT" panose="020B0502020104020203" pitchFamily="34" charset="0"/>
      <p:regular r:id="rId33"/>
      <p:bold r:id="rId34"/>
      <p:italic r:id="rId35"/>
      <p:boldItalic r:id="rId36"/>
    </p:embeddedFont>
    <p:embeddedFont>
      <p:font typeface="Gill Sans Nova" panose="020B0602020104020203" pitchFamily="34" charset="0"/>
      <p:regular r:id="rId37"/>
      <p:bold r:id="rId38"/>
      <p:italic r:id="rId39"/>
      <p:boldItalic r:id="rId40"/>
    </p:embeddedFont>
    <p:embeddedFont>
      <p:font typeface="Orbitron" panose="020B0604020202020204" charset="0"/>
      <p:regular r:id="rId41"/>
      <p:bold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  <p:embeddedFont>
      <p:font typeface="Wingdings 2" panose="05020102010507070707" pitchFamily="18" charset="2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8B0E"/>
    <a:srgbClr val="ECC8E9"/>
    <a:srgbClr val="BA8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82DB1-A4B7-29BF-F5FF-FE799A0883B6}" v="567" dt="2021-02-13T12:35:22.068"/>
  </p1510:revLst>
</p1510:revInfo>
</file>

<file path=ppt/tableStyles.xml><?xml version="1.0" encoding="utf-8"?>
<a:tblStyleLst xmlns:a="http://schemas.openxmlformats.org/drawingml/2006/main" def="{B0C8880C-D525-43D0-98E9-3AEB6D19A823}">
  <a:tblStyle styleId="{B0C8880C-D525-43D0-98E9-3AEB6D19A82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E61C339-CDE3-433D-9246-594F81DD74C8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0" Type="http://schemas.openxmlformats.org/officeDocument/2006/relationships/slide" Target="slides/slide18.xml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80056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3df6a4a2e1_0_2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46" name="Google Shape;2246;g3df6a4a2e1_0_215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out of North Carolina unpacked standards for teacher plan book</a:t>
            </a:r>
            <a:endParaRPr dirty="0"/>
          </a:p>
        </p:txBody>
      </p:sp>
      <p:sp>
        <p:nvSpPr>
          <p:cNvPr id="2247" name="Google Shape;2247;g3df6a4a2e1_0_215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3df6a4a2e1_0_2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04" name="Google Shape;2404;g3df6a4a2e1_0_22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5" name="Google Shape;2405;g3df6a4a2e1_0_229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3df6a4a2e1_0_2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19" name="Google Shape;2419;g3df6a4a2e1_0_230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out of North Carolina unpacked standards for teacher plan book</a:t>
            </a:r>
            <a:endParaRPr/>
          </a:p>
        </p:txBody>
      </p:sp>
      <p:sp>
        <p:nvSpPr>
          <p:cNvPr id="2420" name="Google Shape;2420;g3df6a4a2e1_0_230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g3df6a4a2e1_0_2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27" name="Google Shape;2427;g3df6a4a2e1_0_23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out of North Carolina unpacked standards for teacher plan book</a:t>
            </a:r>
            <a:endParaRPr/>
          </a:p>
        </p:txBody>
      </p:sp>
      <p:sp>
        <p:nvSpPr>
          <p:cNvPr id="2428" name="Google Shape;2428;g3df6a4a2e1_0_23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3df6a4a2e1_0_2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36" name="Google Shape;2436;g3df6a4a2e1_0_23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out of North Carolina unpacked standards for teacher plan book</a:t>
            </a:r>
            <a:endParaRPr/>
          </a:p>
        </p:txBody>
      </p:sp>
      <p:sp>
        <p:nvSpPr>
          <p:cNvPr id="2437" name="Google Shape;2437;g3df6a4a2e1_0_23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3df6a4a2e1_0_2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44" name="Google Shape;2444;g3df6a4a2e1_0_23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out of North Carolina unpacked standards for teacher plan book</a:t>
            </a:r>
            <a:endParaRPr/>
          </a:p>
        </p:txBody>
      </p:sp>
      <p:sp>
        <p:nvSpPr>
          <p:cNvPr id="2445" name="Google Shape;2445;g3df6a4a2e1_0_232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Google Shape;2450;g3df6a4a2e1_0_2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51" name="Google Shape;2451;g3df6a4a2e1_0_23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2" name="Google Shape;2452;g3df6a4a2e1_0_233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g3df6a4a2e1_0_2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59" name="Google Shape;2459;g3df6a4a2e1_0_233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out of North Carolina unpacked standards for teacher plan book</a:t>
            </a:r>
            <a:endParaRPr/>
          </a:p>
        </p:txBody>
      </p:sp>
      <p:sp>
        <p:nvSpPr>
          <p:cNvPr id="2460" name="Google Shape;2460;g3df6a4a2e1_0_233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5" name="Google Shape;2465;g3df6a4a2e1_0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66" name="Google Shape;2466;g3df6a4a2e1_0_23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7" name="Google Shape;2467;g3df6a4a2e1_0_2345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3df6a4a2e1_0_2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70" name="Google Shape;2270;g3df6a4a2e1_0_217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out of North Carolina unpacked standards for teacher plan book</a:t>
            </a:r>
            <a:endParaRPr dirty="0"/>
          </a:p>
        </p:txBody>
      </p:sp>
      <p:sp>
        <p:nvSpPr>
          <p:cNvPr id="2271" name="Google Shape;2271;g3df6a4a2e1_0_217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g3df6a4a2e1_0_2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85" name="Google Shape;2285;g3df6a4a2e1_0_219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out of North Carolina unpacked standards for teacher plan book</a:t>
            </a:r>
            <a:endParaRPr dirty="0"/>
          </a:p>
        </p:txBody>
      </p:sp>
      <p:sp>
        <p:nvSpPr>
          <p:cNvPr id="2286" name="Google Shape;2286;g3df6a4a2e1_0_219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g3df6a4a2e1_0_2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292" name="Google Shape;2292;g3df6a4a2e1_0_219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out of North Carolina unpacked standards for teacher plan book</a:t>
            </a:r>
            <a:endParaRPr dirty="0"/>
          </a:p>
        </p:txBody>
      </p:sp>
      <p:sp>
        <p:nvSpPr>
          <p:cNvPr id="2293" name="Google Shape;2293;g3df6a4a2e1_0_219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3df6a4a2e1_0_22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2" name="Google Shape;2322;g3df6a4a2e1_0_2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3df6a4a2e1_0_22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28" name="Google Shape;2328;g3df6a4a2e1_0_2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3df6a4a2e1_0_2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00" name="Google Shape;2300;g3df6a4a2e1_0_220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Print out of North Carolina unpacked standards for teacher plan book</a:t>
            </a:r>
            <a:endParaRPr dirty="0"/>
          </a:p>
        </p:txBody>
      </p:sp>
      <p:sp>
        <p:nvSpPr>
          <p:cNvPr id="2301" name="Google Shape;2301;g3df6a4a2e1_0_220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g3df6a4a2e1_0_22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4" name="Google Shape;2334;g3df6a4a2e1_0_2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g3df6a4a2e1_0_224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6" name="Google Shape;2346;g3df6a4a2e1_0_2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Google Shape;453;p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4" name="Google Shape;454;p6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Google Shape;455;p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3"/>
          <p:cNvSpPr txBox="1">
            <a:spLocks noGrp="1"/>
          </p:cNvSpPr>
          <p:nvPr>
            <p:ph type="title"/>
          </p:nvPr>
        </p:nvSpPr>
        <p:spPr>
          <a:xfrm rot="5400000">
            <a:off x="5145150" y="1758888"/>
            <a:ext cx="50259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Google Shape;522;p73"/>
          <p:cNvSpPr txBox="1">
            <a:spLocks noGrp="1"/>
          </p:cNvSpPr>
          <p:nvPr>
            <p:ph type="body" idx="1"/>
          </p:nvPr>
        </p:nvSpPr>
        <p:spPr>
          <a:xfrm rot="5400000">
            <a:off x="954150" y="-222312"/>
            <a:ext cx="50259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3" name="Google Shape;523;p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4" name="Google Shape;524;p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5" name="Google Shape;525;p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3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03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827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761070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29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8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70" y="1732452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07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770325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6" y="1770325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40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6" y="1835257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6" y="2380140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66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54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38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6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4451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8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9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5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6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6" name="Google Shape;466;p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7" name="Google Shape;467;p6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8" name="Google Shape;468;p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6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2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6606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633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5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927004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2126945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0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6524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9215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0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4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71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4480370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8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3071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4767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3" y="609602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2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588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1" name="Google Shape;471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2" name="Google Shape;472;p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3" name="Google Shape;473;p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4" name="Google Shape;474;p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5" name="Google Shape;475;p6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66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8" name="Google Shape;478;p66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9" name="Google Shape;479;p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0" name="Google Shape;480;p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Google Shape;481;p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7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4" name="Google Shape;484;p67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8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5" name="Google Shape;485;p67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8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6" name="Google Shape;486;p6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7" name="Google Shape;487;p6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8" name="Google Shape;488;p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9" name="Google Shape;489;p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0" name="Google Shape;490;p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8" name="Google Shape;498;p6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9" name="Google Shape;499;p6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2" name="Google Shape;502;p70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3" name="Google Shape;503;p70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4" name="Google Shape;504;p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5" name="Google Shape;505;p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6" name="Google Shape;506;p7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1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9" name="Google Shape;509;p71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0" name="Google Shape;510;p71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6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1" name="Google Shape;511;p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2" name="Google Shape;512;p7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3" name="Google Shape;513;p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6" name="Google Shape;516;p72"/>
          <p:cNvSpPr txBox="1">
            <a:spLocks noGrp="1"/>
          </p:cNvSpPr>
          <p:nvPr>
            <p:ph type="body" idx="1"/>
          </p:nvPr>
        </p:nvSpPr>
        <p:spPr>
          <a:xfrm rot="5400000">
            <a:off x="2721750" y="-664350"/>
            <a:ext cx="3700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7" name="Google Shape;517;p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Google Shape;518;p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60" descr="satr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25538" y="1819275"/>
            <a:ext cx="147600" cy="1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60" descr="satr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315200" y="1447800"/>
            <a:ext cx="223800" cy="2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60" descr="satr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092700" y="2489200"/>
            <a:ext cx="223800" cy="2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60" descr="satr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120900" y="3195638"/>
            <a:ext cx="223800" cy="2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60" descr="satr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30500" y="5565775"/>
            <a:ext cx="147600" cy="1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0" descr="satr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302500" y="5105400"/>
            <a:ext cx="147600" cy="1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60" descr="satr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178300" y="533400"/>
            <a:ext cx="147600" cy="1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0" descr="satr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01700" y="4562475"/>
            <a:ext cx="223800" cy="2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60" descr="satr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035925" y="3392488"/>
            <a:ext cx="223800" cy="2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0" descr="satr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035300" y="2198688"/>
            <a:ext cx="290400" cy="2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60" descr="satr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616700" y="5786438"/>
            <a:ext cx="290400" cy="29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0" descr="satr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924800" y="990600"/>
            <a:ext cx="223800" cy="2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0" descr="satr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774825" y="1473200"/>
            <a:ext cx="223800" cy="2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0" descr="satr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12825" y="3649663"/>
            <a:ext cx="223800" cy="2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0" descr="satr_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483100" y="3316288"/>
            <a:ext cx="300000" cy="3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60" descr="satr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77863" y="6003925"/>
            <a:ext cx="223800" cy="2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0" descr="satr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686800" y="5414963"/>
            <a:ext cx="223800" cy="2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0" descr="satr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68300" y="300038"/>
            <a:ext cx="147600" cy="1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60" descr="satr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58200" y="1597025"/>
            <a:ext cx="147600" cy="1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4" name="Google Shape;424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Google Shape;426;p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Google Shape;427;p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700" r:id="rId3"/>
    <p:sldLayoutId id="2147483701" r:id="rId4"/>
    <p:sldLayoutId id="2147483702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7" y="1732452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8" y="5883278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8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37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180" r:id="rId15"/>
    <p:sldLayoutId id="2147484181" r:id="rId16"/>
    <p:sldLayoutId id="214748418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11" Type="http://schemas.openxmlformats.org/officeDocument/2006/relationships/image" Target="../media/image21.gif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34378C-EF24-46C7-B7D6-A3D6D36C8138}"/>
              </a:ext>
            </a:extLst>
          </p:cNvPr>
          <p:cNvSpPr txBox="1">
            <a:spLocks/>
          </p:cNvSpPr>
          <p:nvPr/>
        </p:nvSpPr>
        <p:spPr>
          <a:xfrm>
            <a:off x="533400" y="643993"/>
            <a:ext cx="8273719" cy="545200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US" sz="15000" dirty="0">
                <a:latin typeface="Gill Sans Nova" panose="020B0602020104020203" pitchFamily="34" charset="0"/>
              </a:rPr>
              <a:t>Solar System</a:t>
            </a:r>
          </a:p>
          <a:p>
            <a:pPr>
              <a:buClrTx/>
              <a:buFontTx/>
            </a:pPr>
            <a:r>
              <a:rPr lang="en-US" sz="4800" dirty="0">
                <a:latin typeface="Gill Sans Nova" panose="020B0602020104020203" pitchFamily="34" charset="0"/>
              </a:rPr>
              <a:t>Ms. Edwards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E03E02-C901-40F7-9A8C-8CD29EADD303}"/>
              </a:ext>
            </a:extLst>
          </p:cNvPr>
          <p:cNvSpPr txBox="1">
            <a:spLocks/>
          </p:cNvSpPr>
          <p:nvPr/>
        </p:nvSpPr>
        <p:spPr>
          <a:xfrm>
            <a:off x="2740068" y="2393421"/>
            <a:ext cx="6099006" cy="346283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40673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6" name="Google Shape;2336;p320" descr="https://sp.yimg.com/ib/th?id=HN.607990434058668469&amp;pid=15.1&amp;P=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-19493"/>
            <a:ext cx="8417700" cy="84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7" name="Google Shape;2337;p320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8763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The sun is a star. A star does not have a solid surface, but is a ball of gas held together by its own gravity.</a:t>
            </a:r>
            <a:endParaRPr sz="3600" b="1" i="0" u="none" strike="noStrike" cap="none" dirty="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322"/>
          <p:cNvSpPr txBox="1">
            <a:spLocks noGrp="1"/>
          </p:cNvSpPr>
          <p:nvPr>
            <p:ph type="body" idx="1"/>
          </p:nvPr>
        </p:nvSpPr>
        <p:spPr>
          <a:xfrm>
            <a:off x="152400" y="228600"/>
            <a:ext cx="8763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The sun is the center of our solar system and makes up 99.8% of the mass of the entire solar system.</a:t>
            </a:r>
            <a:endParaRPr sz="3600" b="1" i="0" u="none" strike="noStrike" cap="none" dirty="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2349" name="Google Shape;2349;p322" descr="http://upload.wikimedia.org/wikipedia/commons/8/82/Solar-syste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096" y="2895600"/>
            <a:ext cx="9117904" cy="311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p331"/>
          <p:cNvSpPr/>
          <p:nvPr/>
        </p:nvSpPr>
        <p:spPr>
          <a:xfrm>
            <a:off x="-35475" y="4883625"/>
            <a:ext cx="9331800" cy="2280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08" name="Google Shape;2408;p331"/>
          <p:cNvSpPr txBox="1">
            <a:spLocks noGrp="1"/>
          </p:cNvSpPr>
          <p:nvPr>
            <p:ph type="body" idx="4294967295"/>
          </p:nvPr>
        </p:nvSpPr>
        <p:spPr>
          <a:xfrm>
            <a:off x="0" y="3733800"/>
            <a:ext cx="91440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1" i="0" u="none" strike="noStrike" cap="none" dirty="0">
              <a:solidFill>
                <a:srgbClr val="FF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endParaRPr sz="800" b="1" dirty="0">
              <a:solidFill>
                <a:srgbClr val="FF000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indent="0">
              <a:spcBef>
                <a:spcPts val="800"/>
              </a:spcBef>
              <a:buClr>
                <a:srgbClr val="FF0000"/>
              </a:buClr>
              <a:buNone/>
            </a:pPr>
            <a:r>
              <a:rPr lang="en-US" sz="3800" b="1" i="0" u="none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There are </a:t>
            </a:r>
            <a:r>
              <a:rPr lang="en-US" sz="3800" b="1" i="0" u="sng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8 </a:t>
            </a:r>
            <a:r>
              <a:rPr lang="en-US" sz="3800" b="1" i="0" u="none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planets in our solar system.</a:t>
            </a:r>
            <a:r>
              <a:rPr lang="en-US" sz="3800" b="1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 </a:t>
            </a:r>
            <a:r>
              <a:rPr lang="en-US" sz="3800" b="1" i="0" u="none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 These 8 planets orbit the </a:t>
            </a:r>
            <a:r>
              <a:rPr lang="en-US" sz="3800" b="1" i="0" u="sng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sun </a:t>
            </a:r>
            <a:r>
              <a:rPr lang="en-US" sz="3800" b="1" i="0" u="none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in an elliptical orbit.</a:t>
            </a:r>
            <a:endParaRPr sz="3800" b="1" dirty="0">
              <a:solidFill>
                <a:schemeClr val="accent5">
                  <a:lumMod val="25000"/>
                </a:schemeClr>
              </a:solidFill>
              <a:latin typeface="Berlin Sans FB Demi"/>
              <a:ea typeface="Coming Soon"/>
              <a:cs typeface="Coming Soon"/>
            </a:endParaRPr>
          </a:p>
        </p:txBody>
      </p:sp>
      <p:pic>
        <p:nvPicPr>
          <p:cNvPr id="2409" name="Google Shape;2409;p331" descr="http://ed101.bu.edu/StudentDoc/Archives/ED101sp10/dtdf121/Images/mercury-orbi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04800"/>
            <a:ext cx="8354400" cy="43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A928AC-1B53-4200-99FB-4C3E19838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475" y="243840"/>
            <a:ext cx="9224258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2" name="Google Shape;2422;p333"/>
          <p:cNvSpPr txBox="1">
            <a:spLocks noGrp="1"/>
          </p:cNvSpPr>
          <p:nvPr>
            <p:ph type="body" idx="4294967295"/>
          </p:nvPr>
        </p:nvSpPr>
        <p:spPr>
          <a:xfrm>
            <a:off x="0" y="3733800"/>
            <a:ext cx="91440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3" name="Google Shape;2423;p333" descr="http://www.weatherman101.com/8_planets.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4" name="Google Shape;2424;p333"/>
          <p:cNvSpPr txBox="1"/>
          <p:nvPr/>
        </p:nvSpPr>
        <p:spPr>
          <a:xfrm>
            <a:off x="35442" y="1"/>
            <a:ext cx="9144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1" i="0" u="none" strike="noStrike" cap="none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lang="en-US" sz="3600" b="1" i="0" u="none" strike="noStrike" cap="none" dirty="0">
                <a:solidFill>
                  <a:srgbClr val="BA8E03"/>
                </a:solidFill>
                <a:latin typeface="Berlin Sans FB Demi"/>
                <a:ea typeface="Coming Soon"/>
                <a:cs typeface="Coming Soon"/>
                <a:sym typeface="Coming Soon"/>
              </a:rPr>
              <a:t>       How can you remember the order?</a:t>
            </a:r>
            <a:endParaRPr sz="3600" b="1" i="0" u="none" strike="noStrike" cap="none" dirty="0">
              <a:solidFill>
                <a:srgbClr val="BA8E03"/>
              </a:solidFill>
              <a:latin typeface="Berlin Sans FB Demi"/>
              <a:ea typeface="Coming Soon"/>
              <a:cs typeface="Coming Soo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p334"/>
          <p:cNvSpPr txBox="1">
            <a:spLocks noGrp="1"/>
          </p:cNvSpPr>
          <p:nvPr>
            <p:ph type="body" idx="4294967295"/>
          </p:nvPr>
        </p:nvSpPr>
        <p:spPr>
          <a:xfrm>
            <a:off x="0" y="3733800"/>
            <a:ext cx="91440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1" name="Google Shape;2431;p334" descr="http://www.weatherman101.com/8_planets.e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978009" y="1597068"/>
            <a:ext cx="6765099" cy="3575138"/>
          </a:xfrm>
          <a:prstGeom prst="rect">
            <a:avLst/>
          </a:prstGeom>
          <a:noFill/>
          <a:ln>
            <a:noFill/>
          </a:ln>
        </p:spPr>
      </p:pic>
      <p:sp>
        <p:nvSpPr>
          <p:cNvPr id="2432" name="Google Shape;2432;p334"/>
          <p:cNvSpPr txBox="1"/>
          <p:nvPr/>
        </p:nvSpPr>
        <p:spPr>
          <a:xfrm>
            <a:off x="35450" y="0"/>
            <a:ext cx="27603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My</a:t>
            </a:r>
            <a:endParaRPr sz="1400"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Very</a:t>
            </a:r>
            <a:endParaRPr sz="1400"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Educated</a:t>
            </a:r>
            <a:endParaRPr sz="1400"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Mother</a:t>
            </a:r>
            <a:endParaRPr sz="1400"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Just</a:t>
            </a:r>
            <a:endParaRPr sz="1400"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Served</a:t>
            </a:r>
            <a:endParaRPr sz="1400"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Us</a:t>
            </a:r>
            <a:endParaRPr sz="1400"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Nachos</a:t>
            </a:r>
            <a:endParaRPr sz="3600" b="1" i="0" u="none" strike="noStrike" cap="none">
              <a:solidFill>
                <a:srgbClr val="F2F2F2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433" name="Google Shape;2433;p334"/>
          <p:cNvSpPr txBox="1"/>
          <p:nvPr/>
        </p:nvSpPr>
        <p:spPr>
          <a:xfrm>
            <a:off x="2672826" y="0"/>
            <a:ext cx="26229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>
              <a:solidFill>
                <a:srgbClr val="0070C0"/>
              </a:solidFill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Orbitron"/>
                <a:ea typeface="Orbitron"/>
                <a:cs typeface="Orbitron"/>
                <a:sym typeface="Orbitron"/>
              </a:rPr>
              <a:t>Mercury</a:t>
            </a:r>
            <a:endParaRPr sz="1400"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Orbitron"/>
                <a:ea typeface="Orbitron"/>
                <a:cs typeface="Orbitron"/>
                <a:sym typeface="Orbitron"/>
              </a:rPr>
              <a:t>Venus</a:t>
            </a:r>
            <a:endParaRPr sz="1400"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Orbitron"/>
                <a:ea typeface="Orbitron"/>
                <a:cs typeface="Orbitron"/>
                <a:sym typeface="Orbitron"/>
              </a:rPr>
              <a:t>Earth</a:t>
            </a:r>
            <a:endParaRPr sz="1400"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Orbitron"/>
                <a:ea typeface="Orbitron"/>
                <a:cs typeface="Orbitron"/>
                <a:sym typeface="Orbitron"/>
              </a:rPr>
              <a:t>Mars</a:t>
            </a:r>
            <a:endParaRPr sz="1400"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Orbitron"/>
                <a:ea typeface="Orbitron"/>
                <a:cs typeface="Orbitron"/>
                <a:sym typeface="Orbitron"/>
              </a:rPr>
              <a:t>Jupiter</a:t>
            </a:r>
            <a:endParaRPr sz="1400"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Orbitron"/>
                <a:ea typeface="Orbitron"/>
                <a:cs typeface="Orbitron"/>
                <a:sym typeface="Orbitron"/>
              </a:rPr>
              <a:t>Saturn</a:t>
            </a:r>
            <a:endParaRPr sz="1400"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Orbitron"/>
                <a:ea typeface="Orbitron"/>
                <a:cs typeface="Orbitron"/>
                <a:sym typeface="Orbitron"/>
              </a:rPr>
              <a:t>Uranus</a:t>
            </a:r>
            <a:endParaRPr sz="1400"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Orbitron"/>
                <a:ea typeface="Orbitron"/>
                <a:cs typeface="Orbitron"/>
                <a:sym typeface="Orbitron"/>
              </a:rPr>
              <a:t>Neptune</a:t>
            </a:r>
            <a:endParaRPr sz="3600" b="1" i="0" u="none" strike="noStrike" cap="none">
              <a:solidFill>
                <a:srgbClr val="0070C0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444DA68-03BF-448E-BD1C-8B63BB748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5" y="2460"/>
            <a:ext cx="9152350" cy="6855540"/>
          </a:xfrm>
          <a:prstGeom prst="rect">
            <a:avLst/>
          </a:prstGeom>
        </p:spPr>
      </p:pic>
      <p:sp>
        <p:nvSpPr>
          <p:cNvPr id="2441" name="Google Shape;2441;p335"/>
          <p:cNvSpPr txBox="1">
            <a:spLocks noGrp="1"/>
          </p:cNvSpPr>
          <p:nvPr>
            <p:ph type="body" idx="4294967295"/>
          </p:nvPr>
        </p:nvSpPr>
        <p:spPr>
          <a:xfrm>
            <a:off x="716071" y="4317302"/>
            <a:ext cx="8779541" cy="194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BA8E03"/>
                </a:solidFill>
                <a:latin typeface="Gill Sans MT"/>
                <a:ea typeface="Coming Soon"/>
                <a:cs typeface="Coming Soon"/>
                <a:sym typeface="Coming Soon"/>
              </a:rPr>
              <a:t>Planets are the </a:t>
            </a:r>
            <a:r>
              <a:rPr lang="en-US" b="1" i="0" u="sng" strike="noStrike" cap="none" dirty="0">
                <a:solidFill>
                  <a:srgbClr val="BA8E03"/>
                </a:solidFill>
                <a:latin typeface="Gill Sans MT"/>
                <a:ea typeface="Coming Soon"/>
                <a:cs typeface="Coming Soon"/>
                <a:sym typeface="Coming Soon"/>
              </a:rPr>
              <a:t>largest </a:t>
            </a:r>
            <a:r>
              <a:rPr lang="en-US" b="1" i="0" u="none" strike="noStrike" cap="none" dirty="0">
                <a:solidFill>
                  <a:srgbClr val="BA8E03"/>
                </a:solidFill>
                <a:latin typeface="Gill Sans MT"/>
                <a:ea typeface="Coming Soon"/>
                <a:cs typeface="Coming Soon"/>
                <a:sym typeface="Coming Soon"/>
              </a:rPr>
              <a:t>objects in the solar system and due to the Sun’s gravitational pull, they revolve around the </a:t>
            </a:r>
            <a:r>
              <a:rPr lang="en-US" b="1" i="0" u="sng" strike="noStrike" cap="none" dirty="0">
                <a:solidFill>
                  <a:srgbClr val="BA8E03"/>
                </a:solidFill>
                <a:latin typeface="Gill Sans MT"/>
                <a:ea typeface="Coming Soon"/>
                <a:cs typeface="Coming Soon"/>
                <a:sym typeface="Coming Soon"/>
              </a:rPr>
              <a:t>sun</a:t>
            </a:r>
            <a:r>
              <a:rPr lang="en-US" b="1" i="0" u="none" strike="noStrike" cap="none" dirty="0">
                <a:solidFill>
                  <a:srgbClr val="BA8E03"/>
                </a:solidFill>
                <a:latin typeface="Gill Sans MT"/>
                <a:ea typeface="Coming Soon"/>
                <a:cs typeface="Coming Soon"/>
                <a:sym typeface="Coming Soon"/>
              </a:rPr>
              <a:t>.</a:t>
            </a:r>
            <a:endParaRPr lang="en-US" b="1" dirty="0">
              <a:solidFill>
                <a:srgbClr val="BA8E03"/>
              </a:solidFill>
              <a:latin typeface="Gill Sans MT"/>
              <a:ea typeface="Coming Soon"/>
              <a:cs typeface="Coming Soon"/>
            </a:endParaRPr>
          </a:p>
          <a:p>
            <a:pPr marL="342900" marR="0" lvl="0" indent="-266700" algn="l" rtl="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100" b="1" i="0" u="none" strike="noStrike" cap="none" dirty="0">
              <a:solidFill>
                <a:srgbClr val="BA8E03"/>
              </a:solidFill>
              <a:latin typeface="Coming Soon"/>
              <a:ea typeface="Coming Soon"/>
              <a:cs typeface="Coming Soo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336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0" cy="9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Berlin Sans FB Demi"/>
                <a:ea typeface="Coming Soon"/>
                <a:cs typeface="Coming Soon"/>
                <a:sym typeface="Coming Soon"/>
              </a:rPr>
              <a:t>The planets are classified as:</a:t>
            </a:r>
            <a:endParaRPr lang="en-US" b="1" dirty="0">
              <a:solidFill>
                <a:srgbClr val="FFFFFF"/>
              </a:solidFill>
              <a:latin typeface="Berlin Sans FB Demi"/>
              <a:ea typeface="Coming Soon"/>
              <a:cs typeface="Coming So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Berlin Sans FB Demi"/>
                <a:ea typeface="Coming Soon"/>
                <a:cs typeface="Coming Soon"/>
                <a:sym typeface="Coming Soon"/>
              </a:rPr>
              <a:t>         Inner Planets and Outer Planets</a:t>
            </a:r>
            <a:endParaRPr b="1" dirty="0">
              <a:solidFill>
                <a:srgbClr val="FFFFFF"/>
              </a:solidFill>
              <a:latin typeface="Berlin Sans FB Demi"/>
              <a:ea typeface="Coming Soon"/>
              <a:cs typeface="Coming Soon"/>
            </a:endParaRPr>
          </a:p>
          <a:p>
            <a:pPr marL="342900" marR="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Berlin Sans FB Demi"/>
              <a:ea typeface="Coming Soon"/>
              <a:cs typeface="Coming Soon"/>
            </a:endParaRPr>
          </a:p>
        </p:txBody>
      </p:sp>
      <p:pic>
        <p:nvPicPr>
          <p:cNvPr id="2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EF016233-6E12-4A08-945E-3D009DEE0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1560"/>
            <a:ext cx="9143999" cy="56064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337"/>
          <p:cNvSpPr/>
          <p:nvPr/>
        </p:nvSpPr>
        <p:spPr>
          <a:xfrm>
            <a:off x="-35475" y="6825"/>
            <a:ext cx="9331800" cy="1725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55" name="Google Shape;2455;p337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0" cy="9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The </a:t>
            </a:r>
            <a:r>
              <a:rPr lang="en-US" sz="3600" b="1" i="0" u="sng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inner </a:t>
            </a:r>
            <a:r>
              <a:rPr lang="en-US" sz="3600" b="1" i="0" u="none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planets include: Mercury, </a:t>
            </a:r>
            <a:r>
              <a:rPr lang="en-US" sz="3600" b="1" i="0" u="sng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Venus</a:t>
            </a:r>
            <a:r>
              <a:rPr lang="en-US" sz="3600" b="1" i="0" u="none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, Earth and </a:t>
            </a:r>
            <a:r>
              <a:rPr lang="en-US" sz="3600" b="1" i="0" u="sng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Mars</a:t>
            </a:r>
            <a:r>
              <a:rPr lang="en-US" sz="3600" b="1" i="0" u="none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.</a:t>
            </a:r>
            <a:endParaRPr sz="3600" b="1" i="0" u="none" strike="noStrike" cap="none" dirty="0">
              <a:solidFill>
                <a:schemeClr val="accent5">
                  <a:lumMod val="25000"/>
                </a:schemeClr>
              </a:solidFill>
              <a:latin typeface="Berlin Sans FB Demi"/>
              <a:ea typeface="Coming Soon"/>
              <a:cs typeface="Coming Soon"/>
              <a:sym typeface="Coming Soon"/>
            </a:endParaRPr>
          </a:p>
          <a:p>
            <a:pPr marL="342900" marR="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2456" name="Google Shape;2456;p337" descr="http://intergalactic-hq.com/MercuryVenusEarthMar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828800"/>
            <a:ext cx="86022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2" name="Google Shape;2462;p338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0" cy="9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/>
              <a:buNone/>
            </a:pPr>
            <a:r>
              <a:rPr lang="en-US" sz="3600" b="1" i="0" u="none" strike="noStrike" cap="none" dirty="0">
                <a:solidFill>
                  <a:srgbClr val="0070C0"/>
                </a:solidFill>
                <a:latin typeface="Berlin Sans FB Demi"/>
                <a:ea typeface="Coming Soon"/>
                <a:cs typeface="Coming Soon"/>
                <a:sym typeface="Coming Soon"/>
              </a:rPr>
              <a:t>The inner planets are also called:</a:t>
            </a:r>
            <a:endParaRPr lang="en-US" dirty="0">
              <a:latin typeface="Berlin Sans FB Demi"/>
              <a:ea typeface="Coming Soon"/>
              <a:cs typeface="Coming Soon"/>
            </a:endParaRPr>
          </a:p>
          <a:p>
            <a:pPr marL="0" indent="0">
              <a:spcBef>
                <a:spcPts val="720"/>
              </a:spcBef>
              <a:buClr>
                <a:srgbClr val="0070C0"/>
              </a:buClr>
              <a:buNone/>
            </a:pPr>
            <a:r>
              <a:rPr lang="en-US" sz="3600" b="1" i="1" u="none" strike="noStrike" cap="none" dirty="0">
                <a:solidFill>
                  <a:srgbClr val="BA8E03"/>
                </a:solidFill>
                <a:latin typeface="Berlin Sans FB Demi"/>
                <a:ea typeface="Coming Soon"/>
                <a:cs typeface="Coming Soon"/>
                <a:sym typeface="Coming Soon"/>
              </a:rPr>
              <a:t>terrestrial planets</a:t>
            </a:r>
            <a:r>
              <a:rPr lang="en-US" sz="3600" b="1" i="1" u="none" strike="noStrike" cap="none" dirty="0">
                <a:solidFill>
                  <a:srgbClr val="0070C0"/>
                </a:solidFill>
                <a:latin typeface="Berlin Sans FB Demi"/>
                <a:ea typeface="Coming Soon"/>
                <a:cs typeface="Coming Soon"/>
                <a:sym typeface="Coming Soon"/>
              </a:rPr>
              <a:t> </a:t>
            </a:r>
            <a:r>
              <a:rPr lang="en-US" sz="3600" b="1" i="0" u="none" strike="noStrike" cap="none" dirty="0">
                <a:solidFill>
                  <a:srgbClr val="0070C0"/>
                </a:solidFill>
                <a:latin typeface="Berlin Sans FB Demi"/>
                <a:ea typeface="Coming Soon"/>
                <a:cs typeface="Coming Soon"/>
                <a:sym typeface="Coming Soon"/>
              </a:rPr>
              <a:t>because they are very dense and rocky.</a:t>
            </a:r>
            <a:r>
              <a:rPr lang="en-US" sz="3600" b="1" dirty="0">
                <a:solidFill>
                  <a:srgbClr val="0070C0"/>
                </a:solidFill>
                <a:latin typeface="Berlin Sans FB Demi"/>
                <a:ea typeface="Coming Soon"/>
                <a:cs typeface="Coming Soon"/>
                <a:sym typeface="Coming Soon"/>
              </a:rPr>
              <a:t>  </a:t>
            </a:r>
            <a:endParaRPr sz="3600" b="1" i="0" u="none" strike="noStrike" cap="none">
              <a:solidFill>
                <a:srgbClr val="0070C0"/>
              </a:solidFill>
              <a:latin typeface="Berlin Sans FB Demi"/>
              <a:ea typeface="Coming Soon"/>
              <a:cs typeface="Coming So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rgbClr val="0070C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rgbClr val="0070C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rgbClr val="0070C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rgbClr val="0070C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rgbClr val="0070C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rgbClr val="0070C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342900" marR="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2463" name="Google Shape;2463;p338" descr="http://www.globes4you.co.uk/images/bookmarks/253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981200"/>
            <a:ext cx="9144000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p339"/>
          <p:cNvSpPr/>
          <p:nvPr/>
        </p:nvSpPr>
        <p:spPr>
          <a:xfrm>
            <a:off x="-35475" y="4959825"/>
            <a:ext cx="9331800" cy="2280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470" name="Google Shape;2470;p339"/>
          <p:cNvSpPr txBox="1">
            <a:spLocks noGrp="1"/>
          </p:cNvSpPr>
          <p:nvPr>
            <p:ph type="body" idx="4294967295"/>
          </p:nvPr>
        </p:nvSpPr>
        <p:spPr>
          <a:xfrm>
            <a:off x="304800" y="0"/>
            <a:ext cx="9144000" cy="9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rgbClr val="0070C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rgbClr val="0070C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rgbClr val="0070C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rgbClr val="0070C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rgbClr val="0070C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rgbClr val="0070C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1" i="0" u="none" strike="noStrike" cap="none">
              <a:solidFill>
                <a:srgbClr val="0070C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rgbClr val="0070C0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The inner planets are </a:t>
            </a:r>
            <a:r>
              <a:rPr lang="en-US" sz="3600" b="1" i="0" u="sng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smaller</a:t>
            </a:r>
            <a:r>
              <a:rPr lang="en-US" sz="3600" b="1" i="0" u="none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, denser and </a:t>
            </a:r>
            <a:r>
              <a:rPr lang="en-US" sz="3600" b="1" i="0" u="sng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rockier </a:t>
            </a:r>
            <a:r>
              <a:rPr lang="en-US" sz="3600" b="1" i="0" u="none" strike="noStrike" cap="none" dirty="0">
                <a:solidFill>
                  <a:schemeClr val="accent5">
                    <a:lumMod val="25000"/>
                  </a:schemeClr>
                </a:solidFill>
                <a:latin typeface="Berlin Sans FB Demi"/>
                <a:ea typeface="Coming Soon"/>
                <a:cs typeface="Coming Soon"/>
                <a:sym typeface="Coming Soon"/>
              </a:rPr>
              <a:t>than the outer planets.</a:t>
            </a:r>
            <a:endParaRPr>
              <a:solidFill>
                <a:schemeClr val="accent5">
                  <a:lumMod val="25000"/>
                </a:schemeClr>
              </a:solidFill>
              <a:latin typeface="Berlin Sans FB Demi"/>
              <a:ea typeface="Coming Soon"/>
              <a:cs typeface="Coming Soon"/>
            </a:endParaRPr>
          </a:p>
          <a:p>
            <a:pPr marL="342900" marR="0" lvl="0" indent="-2667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2471" name="Google Shape;2471;p339" descr="http://ts3.mm.bing.net/th?id=HN.608050645204078190&amp;pid=15.1&amp;P=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495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34378C-EF24-46C7-B7D6-A3D6D36C8138}"/>
              </a:ext>
            </a:extLst>
          </p:cNvPr>
          <p:cNvSpPr txBox="1">
            <a:spLocks/>
          </p:cNvSpPr>
          <p:nvPr/>
        </p:nvSpPr>
        <p:spPr>
          <a:xfrm>
            <a:off x="457200" y="2057400"/>
            <a:ext cx="8230553" cy="83345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Tx/>
              <a:buFontTx/>
            </a:pPr>
            <a:r>
              <a:rPr lang="en-US" sz="5400" b="1" dirty="0">
                <a:solidFill>
                  <a:srgbClr val="FFFF00"/>
                </a:solidFill>
                <a:latin typeface="Gill Sans Nova" panose="020B0602020104020203" pitchFamily="34" charset="0"/>
              </a:rPr>
              <a:t>Essential Question: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E03E02-C901-40F7-9A8C-8CD29EADD303}"/>
              </a:ext>
            </a:extLst>
          </p:cNvPr>
          <p:cNvSpPr txBox="1">
            <a:spLocks/>
          </p:cNvSpPr>
          <p:nvPr/>
        </p:nvSpPr>
        <p:spPr>
          <a:xfrm>
            <a:off x="76200" y="2890854"/>
            <a:ext cx="8915400" cy="16430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Gill Sans Nova" panose="020B0602020104020203" pitchFamily="34" charset="0"/>
              </a:rPr>
              <a:t>What are some characteristics about the sun that make it so important for our solar system?</a:t>
            </a:r>
          </a:p>
        </p:txBody>
      </p:sp>
    </p:spTree>
    <p:extLst>
      <p:ext uri="{BB962C8B-B14F-4D97-AF65-F5344CB8AC3E}">
        <p14:creationId xmlns:p14="http://schemas.microsoft.com/office/powerpoint/2010/main" val="255701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11"/>
          <p:cNvSpPr/>
          <p:nvPr/>
        </p:nvSpPr>
        <p:spPr>
          <a:xfrm>
            <a:off x="24550" y="36825"/>
            <a:ext cx="9117900" cy="1868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250" name="Google Shape;2250;p311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0" cy="9448800"/>
          </a:xfrm>
          <a:prstGeom prst="rect">
            <a:avLst/>
          </a:prstGeom>
          <a:noFill/>
          <a:ln w="9525" cap="flat" cmpd="sng">
            <a:solidFill>
              <a:srgbClr val="FFFF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Orbitron"/>
              <a:ea typeface="Orbitron"/>
              <a:cs typeface="Orbitron"/>
              <a:sym typeface="Orbitron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Orbitron"/>
                <a:ea typeface="Orbitron"/>
                <a:cs typeface="Orbitron"/>
                <a:sym typeface="Orbitron"/>
              </a:rPr>
              <a:t>The Solar System consists of</a:t>
            </a:r>
            <a:endParaRPr sz="2400" b="1" i="0" u="none" strike="noStrike" cap="none" dirty="0">
              <a:solidFill>
                <a:srgbClr val="FF0000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2251" name="Google Shape;2251;p311" descr="http://ts2.mm.bing.net/th?id=HN.608042093926287728&amp;pid=15.1&amp;P=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057399"/>
            <a:ext cx="45720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2" name="Google Shape;2252;p311" descr="http://ts3.mm.bing.net/th?id=HN.608055193579030294&amp;pid=15.1&amp;P=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3993" y="1905000"/>
            <a:ext cx="6829200" cy="30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" name="Google Shape;2253;p311" descr="... Fact List / 20 Interesting Facts About the Moons in our Solar Syst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9183" y="4048389"/>
            <a:ext cx="5294400" cy="28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4" name="Google Shape;2254;p311" descr="http://ts4.mm.bing.net/th?id=HN.608042695219480751&amp;pid=15.1&amp;P=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536" y="3886200"/>
            <a:ext cx="3333900" cy="25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5" name="Google Shape;2255;p311" descr="http://ts2.mm.bing.net/th?id=HN.607992671733026717&amp;pid=15.1&amp;P=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73358" y="2968854"/>
            <a:ext cx="3031800" cy="38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6" name="Google Shape;2256;p311" descr="http://ts2.mm.bing.net/th?id=HN.607988505614614637&amp;pid=15.1&amp;P=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550" y="5089291"/>
            <a:ext cx="2046600" cy="173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7" name="Google Shape;2257;p311" descr="http://ts2.mm.bing.net/th?id=HN.608041844813072093&amp;pid=15.1&amp;P=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405158" y="5014264"/>
            <a:ext cx="2330400" cy="17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8" name="Google Shape;2258;p311" descr="http://ts4.mm.bing.net/th?id=HN.608016298338750199&amp;pid=15.1&amp;P=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0277" y="2097615"/>
            <a:ext cx="4813200" cy="36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9" name="Google Shape;2259;p311"/>
          <p:cNvSpPr/>
          <p:nvPr/>
        </p:nvSpPr>
        <p:spPr>
          <a:xfrm>
            <a:off x="5447381" y="304800"/>
            <a:ext cx="1867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Orbitron"/>
                <a:ea typeface="Orbitron"/>
                <a:cs typeface="Orbitron"/>
                <a:sym typeface="Orbitron"/>
              </a:rPr>
              <a:t>the Sun, </a:t>
            </a:r>
            <a:endParaRPr sz="2400" b="0" i="0" u="none" strike="noStrike" cap="none" dirty="0">
              <a:solidFill>
                <a:schemeClr val="dk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260" name="Google Shape;2260;p311"/>
          <p:cNvSpPr/>
          <p:nvPr/>
        </p:nvSpPr>
        <p:spPr>
          <a:xfrm>
            <a:off x="7095606" y="304800"/>
            <a:ext cx="1819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Orbitron"/>
                <a:ea typeface="Orbitron"/>
                <a:cs typeface="Orbitron"/>
                <a:sym typeface="Orbitron"/>
              </a:rPr>
              <a:t>planets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1" name="Google Shape;2261;p311"/>
          <p:cNvSpPr/>
          <p:nvPr/>
        </p:nvSpPr>
        <p:spPr>
          <a:xfrm>
            <a:off x="0" y="838200"/>
            <a:ext cx="1608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Orbitron"/>
                <a:ea typeface="Orbitron"/>
                <a:cs typeface="Orbitron"/>
                <a:sym typeface="Orbitron"/>
              </a:rPr>
              <a:t>moons,</a:t>
            </a:r>
            <a:endParaRPr sz="2400" b="0" i="0" u="none" strike="noStrike" cap="none" dirty="0">
              <a:solidFill>
                <a:schemeClr val="dk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262" name="Google Shape;2262;p311"/>
          <p:cNvSpPr/>
          <p:nvPr/>
        </p:nvSpPr>
        <p:spPr>
          <a:xfrm>
            <a:off x="1503292" y="838200"/>
            <a:ext cx="215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Orbitron"/>
                <a:ea typeface="Orbitron"/>
                <a:cs typeface="Orbitron"/>
                <a:sym typeface="Orbitron"/>
              </a:rPr>
              <a:t>asteroids, </a:t>
            </a:r>
            <a:endParaRPr sz="2400" b="0" i="0" u="none" strike="noStrike" cap="none" dirty="0">
              <a:solidFill>
                <a:schemeClr val="dk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263" name="Google Shape;2263;p311"/>
          <p:cNvSpPr/>
          <p:nvPr/>
        </p:nvSpPr>
        <p:spPr>
          <a:xfrm>
            <a:off x="3429000" y="838200"/>
            <a:ext cx="1885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Orbitron"/>
                <a:ea typeface="Orbitron"/>
                <a:cs typeface="Orbitron"/>
                <a:sym typeface="Orbitron"/>
              </a:rPr>
              <a:t>meteors,</a:t>
            </a:r>
            <a:endParaRPr sz="2400" b="0" i="0" u="none" strike="noStrike" cap="none" dirty="0">
              <a:solidFill>
                <a:schemeClr val="dk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264" name="Google Shape;2264;p311"/>
          <p:cNvSpPr/>
          <p:nvPr/>
        </p:nvSpPr>
        <p:spPr>
          <a:xfrm>
            <a:off x="5233148" y="828695"/>
            <a:ext cx="169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Orbitron"/>
                <a:ea typeface="Orbitron"/>
                <a:cs typeface="Orbitron"/>
                <a:sym typeface="Orbitron"/>
              </a:rPr>
              <a:t>comets,</a:t>
            </a:r>
            <a:endParaRPr sz="2400" b="0" i="0" u="none" strike="noStrike" cap="none" dirty="0">
              <a:solidFill>
                <a:schemeClr val="dk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265" name="Google Shape;2265;p311"/>
          <p:cNvSpPr/>
          <p:nvPr/>
        </p:nvSpPr>
        <p:spPr>
          <a:xfrm>
            <a:off x="6821836" y="828694"/>
            <a:ext cx="2388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Orbitron"/>
                <a:ea typeface="Orbitron"/>
                <a:cs typeface="Orbitron"/>
                <a:sym typeface="Orbitron"/>
              </a:rPr>
              <a:t>dust,  gases </a:t>
            </a:r>
            <a:endParaRPr sz="2400" b="0" i="0" u="none" strike="noStrike" cap="none" dirty="0">
              <a:solidFill>
                <a:schemeClr val="dk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266" name="Google Shape;2266;p311"/>
          <p:cNvSpPr/>
          <p:nvPr/>
        </p:nvSpPr>
        <p:spPr>
          <a:xfrm>
            <a:off x="45779" y="1295400"/>
            <a:ext cx="5730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Orbitron"/>
                <a:ea typeface="Orbitron"/>
                <a:cs typeface="Orbitron"/>
                <a:sym typeface="Orbitron"/>
              </a:rPr>
              <a:t>and primarily empty space. </a:t>
            </a:r>
            <a:endParaRPr sz="2400" dirty="0"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2267" name="Google Shape;2267;p311" descr="http://www.mexicanskies.com/solarsystem/solar%20system%20orrery.gif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010" y="2083516"/>
            <a:ext cx="2040730" cy="2819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312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0" cy="9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2F2F2"/>
              </a:buClr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The Solar System consists of</a:t>
            </a:r>
            <a:endParaRPr sz="2400" b="1" i="0" u="none" strike="noStrike" cap="none" dirty="0">
              <a:solidFill>
                <a:srgbClr val="F2F2F2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274" name="Google Shape;2274;p312"/>
          <p:cNvSpPr/>
          <p:nvPr/>
        </p:nvSpPr>
        <p:spPr>
          <a:xfrm>
            <a:off x="5447381" y="304800"/>
            <a:ext cx="1867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the Sun, </a:t>
            </a:r>
            <a:endParaRPr sz="2400" b="0" i="0" u="none" strike="noStrike" cap="none" dirty="0">
              <a:solidFill>
                <a:srgbClr val="F2F2F2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275" name="Google Shape;2275;p312"/>
          <p:cNvSpPr/>
          <p:nvPr/>
        </p:nvSpPr>
        <p:spPr>
          <a:xfrm>
            <a:off x="7095606" y="304800"/>
            <a:ext cx="18198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planets, </a:t>
            </a:r>
            <a:endParaRPr sz="2400" b="0" i="0" u="none" strike="noStrike" cap="none" dirty="0">
              <a:solidFill>
                <a:srgbClr val="F2F2F2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276" name="Google Shape;2276;p312"/>
          <p:cNvSpPr/>
          <p:nvPr/>
        </p:nvSpPr>
        <p:spPr>
          <a:xfrm>
            <a:off x="0" y="838200"/>
            <a:ext cx="1608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moons,</a:t>
            </a:r>
            <a:endParaRPr sz="2400" b="0" i="0" u="none" strike="noStrike" cap="none" dirty="0">
              <a:solidFill>
                <a:srgbClr val="F2F2F2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277" name="Google Shape;2277;p312"/>
          <p:cNvSpPr/>
          <p:nvPr/>
        </p:nvSpPr>
        <p:spPr>
          <a:xfrm>
            <a:off x="1503292" y="838200"/>
            <a:ext cx="21543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asteroids, </a:t>
            </a:r>
            <a:endParaRPr sz="2400" b="0" i="0" u="none" strike="noStrike" cap="none" dirty="0">
              <a:solidFill>
                <a:srgbClr val="F2F2F2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278" name="Google Shape;2278;p312"/>
          <p:cNvSpPr/>
          <p:nvPr/>
        </p:nvSpPr>
        <p:spPr>
          <a:xfrm>
            <a:off x="3429000" y="838200"/>
            <a:ext cx="1885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meteors,</a:t>
            </a:r>
            <a:endParaRPr sz="2400" b="0" i="0" u="none" strike="noStrike" cap="none" dirty="0">
              <a:solidFill>
                <a:srgbClr val="F2F2F2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279" name="Google Shape;2279;p312"/>
          <p:cNvSpPr/>
          <p:nvPr/>
        </p:nvSpPr>
        <p:spPr>
          <a:xfrm>
            <a:off x="5233148" y="828695"/>
            <a:ext cx="169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comets,</a:t>
            </a:r>
            <a:endParaRPr sz="2400" b="0" i="0" u="none" strike="noStrike" cap="none" dirty="0">
              <a:solidFill>
                <a:srgbClr val="F2F2F2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280" name="Google Shape;2280;p312"/>
          <p:cNvSpPr/>
          <p:nvPr/>
        </p:nvSpPr>
        <p:spPr>
          <a:xfrm>
            <a:off x="6821836" y="828694"/>
            <a:ext cx="2388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dust,  gases </a:t>
            </a:r>
            <a:endParaRPr sz="2400" b="0" i="0" u="none" strike="noStrike" cap="none" dirty="0">
              <a:solidFill>
                <a:srgbClr val="F2F2F2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2281" name="Google Shape;2281;p312"/>
          <p:cNvSpPr/>
          <p:nvPr/>
        </p:nvSpPr>
        <p:spPr>
          <a:xfrm>
            <a:off x="45779" y="1371600"/>
            <a:ext cx="5730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2F2F2"/>
                </a:solidFill>
                <a:latin typeface="Orbitron"/>
                <a:ea typeface="Orbitron"/>
                <a:cs typeface="Orbitron"/>
                <a:sym typeface="Orbitron"/>
              </a:rPr>
              <a:t>and primarily empty space. </a:t>
            </a:r>
            <a:endParaRPr sz="2400" dirty="0">
              <a:latin typeface="Orbitron"/>
              <a:ea typeface="Orbitron"/>
              <a:cs typeface="Orbitron"/>
              <a:sym typeface="Orbitron"/>
            </a:endParaRPr>
          </a:p>
        </p:txBody>
      </p:sp>
      <p:pic>
        <p:nvPicPr>
          <p:cNvPr id="2282" name="Google Shape;2282;p312" descr="http://ts4.mm.bing.net/th?id=HN.607993431934568427&amp;pid=15.1&amp;P=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23246"/>
            <a:ext cx="9144000" cy="4834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8" name="Google Shape;2288;p313" descr="https://sp.yimg.com/ib/th?id=HN.607995923033424266&amp;pid=15.1&amp;P=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85800"/>
            <a:ext cx="90678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9" name="Google Shape;2289;p313"/>
          <p:cNvSpPr txBox="1">
            <a:spLocks noGrp="1"/>
          </p:cNvSpPr>
          <p:nvPr>
            <p:ph type="body" idx="4294967295"/>
          </p:nvPr>
        </p:nvSpPr>
        <p:spPr>
          <a:xfrm>
            <a:off x="-533400" y="0"/>
            <a:ext cx="10134600" cy="9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9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lang="en-US" sz="9600" b="1" dirty="0">
              <a:latin typeface="Calibri"/>
              <a:ea typeface="Orbitron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92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9600" b="1" i="0" u="none" strike="noStrike" cap="none" dirty="0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THE SUN</a:t>
            </a:r>
            <a:endParaRPr sz="9600" b="1" i="0" u="none" strike="noStrike" cap="none" dirty="0">
              <a:solidFill>
                <a:schemeClr val="lt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ED5A56-0CFE-8440-B5E9-20DC0D6E6050}"/>
              </a:ext>
            </a:extLst>
          </p:cNvPr>
          <p:cNvSpPr txBox="1"/>
          <p:nvPr/>
        </p:nvSpPr>
        <p:spPr>
          <a:xfrm>
            <a:off x="419100" y="304800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dirty="0">
                <a:solidFill>
                  <a:srgbClr val="BA8E03"/>
                </a:solidFill>
                <a:latin typeface="American Typewriter" panose="02090604020004020304" pitchFamily="18" charset="77"/>
              </a:rPr>
              <a:t>The sun is enormous compared to the Earth. </a:t>
            </a:r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merican Typewriter" panose="02090604020004020304" pitchFamily="18" charset="77"/>
              </a:rPr>
              <a:t>The sun creates a lot of gravity because it is so big.</a:t>
            </a:r>
            <a:r>
              <a:rPr lang="en-US" sz="3200" b="1" dirty="0">
                <a:solidFill>
                  <a:srgbClr val="BA8E03"/>
                </a:solidFill>
                <a:latin typeface="American Typewriter" panose="02090604020004020304" pitchFamily="18" charset="77"/>
              </a:rPr>
              <a:t> </a:t>
            </a:r>
          </a:p>
          <a:p>
            <a:pPr fontAlgn="base"/>
            <a:endParaRPr lang="en-US" sz="3200" b="1" dirty="0">
              <a:solidFill>
                <a:srgbClr val="BA8E03"/>
              </a:solidFill>
              <a:latin typeface="American Typewriter" panose="02090604020004020304" pitchFamily="18" charset="77"/>
            </a:endParaRPr>
          </a:p>
          <a:p>
            <a:pPr fontAlgn="base"/>
            <a:r>
              <a:rPr lang="en-US" sz="3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merican Typewriter" panose="02090604020004020304" pitchFamily="18" charset="77"/>
              </a:rPr>
              <a:t>The sun’s gravity is a force that holds all eight planets in their orbits as they circle around it.</a:t>
            </a:r>
          </a:p>
          <a:p>
            <a:pPr fontAlgn="base"/>
            <a:endParaRPr lang="en-US" sz="3200" dirty="0">
              <a:solidFill>
                <a:srgbClr val="BA8E03"/>
              </a:solidFill>
              <a:latin typeface="American Typewriter" panose="02090604020004020304" pitchFamily="18" charset="77"/>
            </a:endParaRPr>
          </a:p>
          <a:p>
            <a:pPr fontAlgn="base"/>
            <a:r>
              <a:rPr lang="en-US" sz="3200" dirty="0">
                <a:solidFill>
                  <a:srgbClr val="BA8E03"/>
                </a:solidFill>
                <a:latin typeface="American Typewriter" panose="02090604020004020304" pitchFamily="18" charset="77"/>
              </a:rPr>
              <a:t>Energy and light from the sun travel to us.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" name="Google Shape;2324;p318"/>
          <p:cNvSpPr txBox="1">
            <a:spLocks noGrp="1"/>
          </p:cNvSpPr>
          <p:nvPr>
            <p:ph type="body" idx="1"/>
          </p:nvPr>
        </p:nvSpPr>
        <p:spPr>
          <a:xfrm>
            <a:off x="228600" y="304800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oming Soon"/>
                <a:ea typeface="Coming Soon"/>
                <a:cs typeface="Coming Soon"/>
                <a:sym typeface="Coming Soon"/>
              </a:rPr>
              <a:t>The sun is orbited by eight planets, at least five dwarf planets, tens of thousands of asteroids, and hundreds of thousands to three trillion comets and icy bodies.</a:t>
            </a:r>
            <a:endParaRPr sz="2800" b="1" i="0" u="none" strike="noStrike" cap="none" dirty="0">
              <a:solidFill>
                <a:srgbClr val="FFFFFF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2325" name="Google Shape;2325;p318" descr="http://ts4.mm.bing.net/th?id=HN.608004143598076839&amp;pid=15.1&amp;P=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14600"/>
            <a:ext cx="9144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3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1" name="Google Shape;2331;p3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935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315"/>
          <p:cNvSpPr/>
          <p:nvPr/>
        </p:nvSpPr>
        <p:spPr>
          <a:xfrm>
            <a:off x="-35475" y="6825"/>
            <a:ext cx="9331800" cy="168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2304" name="Google Shape;2304;p315"/>
          <p:cNvSpPr txBox="1">
            <a:spLocks noGrp="1"/>
          </p:cNvSpPr>
          <p:nvPr>
            <p:ph type="body" idx="4294967295"/>
          </p:nvPr>
        </p:nvSpPr>
        <p:spPr>
          <a:xfrm>
            <a:off x="152400" y="0"/>
            <a:ext cx="9144000" cy="9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The Sun is made of </a:t>
            </a:r>
            <a:r>
              <a:rPr lang="en-US" sz="3600" b="1" i="0" u="sng" strike="noStrike" cap="none" dirty="0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hydrogen 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and </a:t>
            </a:r>
            <a:r>
              <a:rPr lang="en-US" sz="3600" b="1" i="0" u="sng" strike="noStrike" cap="none" dirty="0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helium</a:t>
            </a:r>
            <a:r>
              <a:rPr lang="en-US" sz="3600" b="1" i="0" u="none" strike="noStrike" cap="none" dirty="0">
                <a:solidFill>
                  <a:srgbClr val="FF0000"/>
                </a:solidFill>
                <a:latin typeface="Coming Soon"/>
                <a:ea typeface="Coming Soon"/>
                <a:cs typeface="Coming Soon"/>
                <a:sym typeface="Coming Soon"/>
              </a:rPr>
              <a:t>.</a:t>
            </a:r>
            <a:endParaRPr sz="3600" b="1" i="0" u="none" strike="noStrike" cap="none" dirty="0">
              <a:solidFill>
                <a:srgbClr val="FF0000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2305" name="Google Shape;2305;p315" descr="is shown. The sun is shown like a sunflower. In the center, helium H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94250"/>
            <a:ext cx="9144000" cy="515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Default Design">
  <a:themeElements>
    <a:clrScheme name="">
      <a:dk1>
        <a:srgbClr val="004080"/>
      </a:dk1>
      <a:lt1>
        <a:srgbClr val="004080"/>
      </a:lt1>
      <a:dk2>
        <a:srgbClr val="000000"/>
      </a:dk2>
      <a:lt2>
        <a:srgbClr val="FF0080"/>
      </a:lt2>
      <a:accent1>
        <a:srgbClr val="66CCFF"/>
      </a:accent1>
      <a:accent2>
        <a:srgbClr val="333399"/>
      </a:accent2>
      <a:accent3>
        <a:srgbClr val="AAAAAA"/>
      </a:accent3>
      <a:accent4>
        <a:srgbClr val="00356C"/>
      </a:accent4>
      <a:accent5>
        <a:srgbClr val="B8E2FF"/>
      </a:accent5>
      <a:accent6>
        <a:srgbClr val="2D2D8A"/>
      </a:accent6>
      <a:hlink>
        <a:srgbClr val="66CCFF"/>
      </a:hlink>
      <a:folHlink>
        <a:srgbClr val="004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480</Words>
  <Application>Microsoft Office PowerPoint</Application>
  <PresentationFormat>On-screen Show (4:3)</PresentationFormat>
  <Paragraphs>104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Gill Sans Nova</vt:lpstr>
      <vt:lpstr>Arial</vt:lpstr>
      <vt:lpstr>Coming Soon</vt:lpstr>
      <vt:lpstr>Wingdings 2</vt:lpstr>
      <vt:lpstr>Trebuchet MS</vt:lpstr>
      <vt:lpstr>Orbitron</vt:lpstr>
      <vt:lpstr>Berlin Sans FB Demi</vt:lpstr>
      <vt:lpstr>Calisto MT</vt:lpstr>
      <vt:lpstr>Calibri</vt:lpstr>
      <vt:lpstr>American Typewriter</vt:lpstr>
      <vt:lpstr>Gill Sans MT</vt:lpstr>
      <vt:lpstr>Default Design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Brandi Workman</dc:creator>
  <cp:lastModifiedBy>Edwards, Karen</cp:lastModifiedBy>
  <cp:revision>129</cp:revision>
  <dcterms:created xsi:type="dcterms:W3CDTF">2021-02-07T22:26:44Z</dcterms:created>
  <dcterms:modified xsi:type="dcterms:W3CDTF">2022-02-11T00:19:43Z</dcterms:modified>
</cp:coreProperties>
</file>